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1" roundtripDataSignature="AMtx7mj6ycu1WsrDO/+Tt2L1LxEiyqh9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1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11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p11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11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p11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11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11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11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p11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11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11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1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11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p11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11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11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11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11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11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11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11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p11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11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11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11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11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11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11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11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11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1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1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1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1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1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11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1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1" name="Google Shape;51;p1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1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1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3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58" name="Google Shape;58;p1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59" name="Google Shape;59;p1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" name="Google Shape;63;p13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64" name="Google Shape;64;p1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1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1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3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9" name="Google Shape;69;p13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70" name="Google Shape;70;p1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1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4" name="Google Shape;74;p13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75" name="Google Shape;75;p1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" name="Google Shape;78;p1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79" name="Google Shape;79;p13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13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13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13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4" name="Google Shape;84;p13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85" name="Google Shape;85;p13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3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9" name="Google Shape;89;p13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90" name="Google Shape;90;p13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3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" name="Google Shape;93;p13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94" name="Google Shape;94;p13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" name="Google Shape;99;p13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00" name="Google Shape;100;p13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3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13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" name="Google Shape;104;p13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05" name="Google Shape;105;p13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3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3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1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9" name="Google Shape;109;p13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10" name="Google Shape;110;p13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13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3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" name="Google Shape;113;p13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14" name="Google Shape;114;p13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3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13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3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Google Shape;118;p1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119" name="Google Shape;119;p13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13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13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3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3" name="Google Shape;123;p13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124" name="Google Shape;124;p13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13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13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13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" name="Google Shape;129;p13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130" name="Google Shape;130;p13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13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13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4" name="Google Shape;134;p13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135" name="Google Shape;135;p13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13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13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8" name="Google Shape;138;p1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139" name="Google Shape;139;p13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13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13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13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3" name="Google Shape;143;p13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144" name="Google Shape;144;p13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13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13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13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1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13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150" name="Google Shape;150;p13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3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3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13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p13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155" name="Google Shape;155;p13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13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3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" name="Google Shape;158;p1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159" name="Google Shape;159;p13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13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13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13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13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4" name="Google Shape;164;p13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165" name="Google Shape;165;p13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13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13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Google Shape;169;p13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170" name="Google Shape;170;p13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3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3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3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" name="Google Shape;174;p13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175" name="Google Shape;175;p13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13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3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Google Shape;178;p1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179" name="Google Shape;179;p13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3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3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3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83" name="Google Shape;183;p13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1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14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188" name="Google Shape;188;p14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189" name="Google Shape;189;p14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4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1" name="Google Shape;191;p1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192" name="Google Shape;192;p14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14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4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5" name="Google Shape;195;p14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196" name="Google Shape;196;p14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4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4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4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0" name="Google Shape;200;p14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201" name="Google Shape;201;p1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202" name="Google Shape;202;p14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4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4" name="Google Shape;204;p14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205" name="Google Shape;205;p14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4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4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Google Shape;208;p14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209" name="Google Shape;209;p14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4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4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" name="Google Shape;213;p14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214" name="Google Shape;214;p14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14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4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4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4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9" name="Google Shape;219;p14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" name="Google Shape;220;p1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1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23" name="Google Shape;223;p1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225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6" name="Google Shape;226;p1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7" name="Google Shape;227;p1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8" name="Google Shape;228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31" name="Google Shape;231;p1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p16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4" name="Google Shape;234;p16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5" name="Google Shape;235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7"/>
          <p:cNvGrpSpPr/>
          <p:nvPr/>
        </p:nvGrpSpPr>
        <p:grpSpPr>
          <a:xfrm>
            <a:off x="6866714" y="1255"/>
            <a:ext cx="2267380" cy="2601741"/>
            <a:chOff x="6790514" y="1255"/>
            <a:chExt cx="2267380" cy="2601741"/>
          </a:xfrm>
        </p:grpSpPr>
        <p:grpSp>
          <p:nvGrpSpPr>
            <p:cNvPr id="238" name="Google Shape;238;p17"/>
            <p:cNvGrpSpPr/>
            <p:nvPr/>
          </p:nvGrpSpPr>
          <p:grpSpPr>
            <a:xfrm>
              <a:off x="7067536" y="1255"/>
              <a:ext cx="1990358" cy="1990303"/>
              <a:chOff x="7067536" y="1255"/>
              <a:chExt cx="1990358" cy="1990303"/>
            </a:xfrm>
          </p:grpSpPr>
          <p:sp>
            <p:nvSpPr>
              <p:cNvPr id="239" name="Google Shape;239;p17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2" name="Google Shape;242;p17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243" name="Google Shape;243;p17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7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17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6" name="Google Shape;246;p17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247" name="Google Shape;247;p17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49" name="Google Shape;249;p17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0" name="Google Shape;250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1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53" name="Google Shape;253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5" name="Google Shape;255;p18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18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57" name="Google Shape;257;p18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8" name="Google Shape;258;p1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19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261" name="Google Shape;261;p1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" name="Google Shape;263;p19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64" name="Google Shape;264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b="0" i="0" sz="13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sp>
        <p:nvSpPr>
          <p:cNvPr id="272" name="Google Shape;272;p1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273" name="Google Shape;27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4824" y="0"/>
            <a:ext cx="91888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"/>
          <p:cNvSpPr txBox="1"/>
          <p:nvPr/>
        </p:nvSpPr>
        <p:spPr>
          <a:xfrm>
            <a:off x="1549831" y="1613813"/>
            <a:ext cx="5850610" cy="16004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Team 7 – Yelp Restaurant Recommendation Tool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Group Members: Annie Gaver, Shreyashi Mukhopadhyay, Leticia Davordzi, Hedieh Basiri, Mohammad Khasawneh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"/>
          <p:cNvSpPr txBox="1"/>
          <p:nvPr>
            <p:ph type="title"/>
          </p:nvPr>
        </p:nvSpPr>
        <p:spPr>
          <a:xfrm>
            <a:off x="1279540" y="542998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Summary of Project </a:t>
            </a:r>
            <a:endParaRPr/>
          </a:p>
        </p:txBody>
      </p:sp>
      <p:sp>
        <p:nvSpPr>
          <p:cNvPr id="280" name="Google Shape;280;p2"/>
          <p:cNvSpPr txBox="1"/>
          <p:nvPr>
            <p:ph idx="1" type="body"/>
          </p:nvPr>
        </p:nvSpPr>
        <p:spPr>
          <a:xfrm>
            <a:off x="256742" y="1464807"/>
            <a:ext cx="7941862" cy="3370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400"/>
              <a:t>Group 7 set out to use the Yelp Reviews, Business Information, and User Information to design a recommendation system. Recommendations were limited to the reviews from restaurants based in Toronto, Canada. 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sz="1400"/>
              <a:t>We utilized a variety of skills taught in MSA 8050 including processing data on the cloud, RDD’s , and ML pipelines. 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sz="1400"/>
              <a:t>Also, we also got a real-life experience of the slowness of working with RDDs in comparison with a dataframe. However, we needed the RDDs’ flexibility to build the Market Basket Analysis tool. 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sz="1400"/>
              <a:t>A generous amount of data exploration was conducted through Sentiment Analysis. 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sz="1400"/>
              <a:t>Ultimately, our two Recommendation Tools were built using techniques known as Market Basket Analysis and Alternating Least Squares</a:t>
            </a:r>
            <a:endParaRPr/>
          </a:p>
          <a:p>
            <a:pPr indent="-203200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Cleaning Data on the Cloud</a:t>
            </a:r>
            <a:endParaRPr/>
          </a:p>
        </p:txBody>
      </p:sp>
      <p:sp>
        <p:nvSpPr>
          <p:cNvPr id="286" name="Google Shape;286;p3"/>
          <p:cNvSpPr txBox="1"/>
          <p:nvPr>
            <p:ph idx="1" type="body"/>
          </p:nvPr>
        </p:nvSpPr>
        <p:spPr>
          <a:xfrm>
            <a:off x="862101" y="1881550"/>
            <a:ext cx="3241500" cy="26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267176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We chose to clean our data on the cloud because we wanted a way to utilize what we learned in class, but also return output files that everyone was able to easily access. </a:t>
            </a:r>
            <a:endParaRPr/>
          </a:p>
          <a:p>
            <a:pPr indent="-267176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Main Files Used - Yelp Reviews, Users, and Business csv files. These were pushed to the Hadoop File System</a:t>
            </a:r>
            <a:endParaRPr/>
          </a:p>
          <a:p>
            <a:pPr indent="-267176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Joined files and filtered by Toronto based restaurants using pyspark</a:t>
            </a:r>
            <a:endParaRPr/>
          </a:p>
          <a:p>
            <a:pPr indent="-267176" lvl="0" marL="28575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Returned a cleaned RDD, which we then used for our other analyses. </a:t>
            </a:r>
            <a:endParaRPr/>
          </a:p>
          <a:p>
            <a:pPr indent="-203200" lvl="0" marL="28575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287" name="Google Shape;28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8600" y="1938150"/>
            <a:ext cx="4372675" cy="216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"/>
          <p:cNvSpPr txBox="1"/>
          <p:nvPr>
            <p:ph type="title"/>
          </p:nvPr>
        </p:nvSpPr>
        <p:spPr>
          <a:xfrm>
            <a:off x="563750" y="198354"/>
            <a:ext cx="64797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/>
              <a:t>Sentiment Analysis</a:t>
            </a:r>
            <a:endParaRPr/>
          </a:p>
        </p:txBody>
      </p:sp>
      <p:sp>
        <p:nvSpPr>
          <p:cNvPr id="293" name="Google Shape;293;p4"/>
          <p:cNvSpPr txBox="1"/>
          <p:nvPr/>
        </p:nvSpPr>
        <p:spPr>
          <a:xfrm>
            <a:off x="4470625" y="942299"/>
            <a:ext cx="41055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Sentiment Analysis helps Businesses understand the customer sentiment by assigning appropriate weights to the positive and negative words or sentiments most important to the customers.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275" y="2716450"/>
            <a:ext cx="3693051" cy="242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00" y="764300"/>
            <a:ext cx="4335539" cy="200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8225" y="2569925"/>
            <a:ext cx="4673375" cy="248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"/>
          <p:cNvSpPr txBox="1"/>
          <p:nvPr>
            <p:ph type="title"/>
          </p:nvPr>
        </p:nvSpPr>
        <p:spPr>
          <a:xfrm>
            <a:off x="491150" y="194475"/>
            <a:ext cx="37812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/>
              <a:t>Sentiment Analysis</a:t>
            </a:r>
            <a:endParaRPr/>
          </a:p>
        </p:txBody>
      </p:sp>
      <p:sp>
        <p:nvSpPr>
          <p:cNvPr id="302" name="Google Shape;302;p5"/>
          <p:cNvSpPr txBox="1"/>
          <p:nvPr/>
        </p:nvSpPr>
        <p:spPr>
          <a:xfrm>
            <a:off x="92667" y="809382"/>
            <a:ext cx="2286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 10 Negative word weights</a:t>
            </a:r>
            <a:endParaRPr/>
          </a:p>
        </p:txBody>
      </p:sp>
      <p:sp>
        <p:nvSpPr>
          <p:cNvPr id="303" name="Google Shape;303;p5"/>
          <p:cNvSpPr txBox="1"/>
          <p:nvPr/>
        </p:nvSpPr>
        <p:spPr>
          <a:xfrm>
            <a:off x="2418750" y="809381"/>
            <a:ext cx="2247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 10 Positive word weights</a:t>
            </a:r>
            <a:endParaRPr/>
          </a:p>
        </p:txBody>
      </p:sp>
      <p:sp>
        <p:nvSpPr>
          <p:cNvPr id="304" name="Google Shape;304;p5"/>
          <p:cNvSpPr txBox="1"/>
          <p:nvPr/>
        </p:nvSpPr>
        <p:spPr>
          <a:xfrm>
            <a:off x="5114441" y="252286"/>
            <a:ext cx="288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Filter on → Useful&gt;1, stars &gt; 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5"/>
          <p:cNvSpPr txBox="1"/>
          <p:nvPr/>
        </p:nvSpPr>
        <p:spPr>
          <a:xfrm>
            <a:off x="5190649" y="1575976"/>
            <a:ext cx="33522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SVM with SGD - Unigrams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Train-Test split: 80% : 20%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>
                <a:latin typeface="Calibri"/>
                <a:ea typeface="Calibri"/>
                <a:cs typeface="Calibri"/>
                <a:sym typeface="Calibri"/>
              </a:rPr>
              <a:t>Model Performance: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F1 score: 0.8781</a:t>
            </a:r>
            <a:endParaRPr b="1" sz="110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Area under ROC: 0.8687</a:t>
            </a:r>
            <a:endParaRPr b="1" sz="110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Area under PR: 0.8662</a:t>
            </a:r>
            <a:endParaRPr b="1" sz="110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6" name="Google Shape;30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314882"/>
            <a:ext cx="1771650" cy="347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5"/>
          <p:cNvPicPr preferRelativeResize="0"/>
          <p:nvPr/>
        </p:nvPicPr>
        <p:blipFill rotWithShape="1">
          <a:blip r:embed="rId4">
            <a:alphaModFix/>
          </a:blip>
          <a:srcRect b="7347" l="0" r="0" t="0"/>
          <a:stretch/>
        </p:blipFill>
        <p:spPr>
          <a:xfrm>
            <a:off x="2152650" y="1314875"/>
            <a:ext cx="1847775" cy="34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Market Basket Analysis with RDDs</a:t>
            </a:r>
            <a:endParaRPr/>
          </a:p>
        </p:txBody>
      </p:sp>
      <p:sp>
        <p:nvSpPr>
          <p:cNvPr id="313" name="Google Shape;313;p6"/>
          <p:cNvSpPr txBox="1"/>
          <p:nvPr>
            <p:ph idx="1" type="body"/>
          </p:nvPr>
        </p:nvSpPr>
        <p:spPr>
          <a:xfrm>
            <a:off x="1186425" y="1111247"/>
            <a:ext cx="7030500" cy="27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279558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The goal of Market Basket Analysis is discovering which groups of products tend to be purchased together. </a:t>
            </a:r>
            <a:endParaRPr/>
          </a:p>
          <a:p>
            <a:pPr indent="-279558" lvl="0" marL="28575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Market Basket Analysis looks at how many times a specific grouping has occurred -  perfect chance to make use of RDD’s to implement the method. </a:t>
            </a:r>
            <a:endParaRPr/>
          </a:p>
          <a:p>
            <a:pPr indent="-279558" lvl="0" marL="28575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Market Basket Analysis and word frequency</a:t>
            </a:r>
            <a:endParaRPr/>
          </a:p>
          <a:p>
            <a:pPr indent="-279558" lvl="0" marL="28575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Pairs using loops</a:t>
            </a:r>
            <a:endParaRPr/>
          </a:p>
          <a:p>
            <a:pPr indent="-279558" lvl="0" marL="28575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A before B vs. B before A</a:t>
            </a:r>
            <a:endParaRPr/>
          </a:p>
          <a:p>
            <a:pPr indent="-279558" lvl="0" marL="28575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Confidence values – how likely a customer is to buy B after buying A</a:t>
            </a:r>
            <a:endParaRPr/>
          </a:p>
          <a:p>
            <a:pPr indent="-203200" lvl="0" marL="285750" rtl="0" algn="l">
              <a:lnSpc>
                <a:spcPct val="114999"/>
              </a:lnSpc>
              <a:spcBef>
                <a:spcPts val="1200"/>
              </a:spcBef>
              <a:spcAft>
                <a:spcPts val="120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314" name="Google Shape;314;p6"/>
          <p:cNvPicPr preferRelativeResize="0"/>
          <p:nvPr/>
        </p:nvPicPr>
        <p:blipFill rotWithShape="1">
          <a:blip r:embed="rId3">
            <a:alphaModFix/>
          </a:blip>
          <a:srcRect b="0" l="0" r="35107" t="0"/>
          <a:stretch/>
        </p:blipFill>
        <p:spPr>
          <a:xfrm>
            <a:off x="1292250" y="3502600"/>
            <a:ext cx="7137851" cy="147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Alternating Least Squares (ALS)</a:t>
            </a:r>
            <a:endParaRPr/>
          </a:p>
        </p:txBody>
      </p:sp>
      <p:sp>
        <p:nvSpPr>
          <p:cNvPr id="320" name="Google Shape;320;p7"/>
          <p:cNvSpPr txBox="1"/>
          <p:nvPr>
            <p:ph idx="1" type="body"/>
          </p:nvPr>
        </p:nvSpPr>
        <p:spPr>
          <a:xfrm>
            <a:off x="1303800" y="1998393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Collaborative Filtering is widely adopted in recommender systems. </a:t>
            </a:r>
            <a:endParaRPr/>
          </a:p>
          <a:p>
            <a:pPr indent="-311150" lvl="0" marL="457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If A agrees with B on some issues, A is likely to share B’s opinions on other issues.</a:t>
            </a:r>
            <a:endParaRPr/>
          </a:p>
          <a:p>
            <a:pPr indent="-311150" lvl="0" marL="457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-US"/>
              <a:t>ALS</a:t>
            </a:r>
            <a:r>
              <a:rPr lang="en-US"/>
              <a:t> algorithm is a block relaxation algorithm applied to a least squares loss function. </a:t>
            </a:r>
            <a:endParaRPr/>
          </a:p>
          <a:p>
            <a:pPr indent="-228600" lvl="0" marL="457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ALS parameters:</a:t>
            </a:r>
            <a:endParaRPr/>
          </a:p>
          <a:p>
            <a:pPr indent="-298450" lvl="1" marL="9144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i="1" lang="en-US"/>
              <a:t>rank: </a:t>
            </a:r>
            <a:r>
              <a:rPr lang="en-US"/>
              <a:t>the number of latent factors in the model (defaults to 10).</a:t>
            </a:r>
            <a:endParaRPr/>
          </a:p>
          <a:p>
            <a:pPr indent="-298450" lvl="1" marL="9144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i="1" lang="en-US"/>
              <a:t>maxIter:</a:t>
            </a:r>
            <a:r>
              <a:rPr lang="en-US"/>
              <a:t> the maximum number of iterations to run (defaults to 10).</a:t>
            </a:r>
            <a:endParaRPr/>
          </a:p>
          <a:p>
            <a:pPr indent="-298450" lvl="1" marL="9144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i="1" lang="en-US"/>
              <a:t>regParam:</a:t>
            </a:r>
            <a:r>
              <a:rPr lang="en-US"/>
              <a:t> specifies the regularization parameter in ALS (defaults to 1.0).</a:t>
            </a:r>
            <a:endParaRPr/>
          </a:p>
          <a:p>
            <a:pPr indent="-203200" lvl="0" marL="4445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285750" lvl="0" marL="4445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Results:</a:t>
            </a:r>
            <a:endParaRPr/>
          </a:p>
          <a:p>
            <a:pPr indent="-298450" lvl="1" marL="9144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/>
              <a:t>Root-Mean-Square Error = 1.2551</a:t>
            </a:r>
            <a:endParaRPr/>
          </a:p>
          <a:p>
            <a:pPr indent="-298450" lvl="1" marL="91440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/>
              <a:t>r2 = -0.0983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Visualize Recommendations</a:t>
            </a:r>
            <a:endParaRPr/>
          </a:p>
        </p:txBody>
      </p:sp>
      <p:sp>
        <p:nvSpPr>
          <p:cNvPr id="326" name="Google Shape;326;p8"/>
          <p:cNvSpPr txBox="1"/>
          <p:nvPr>
            <p:ph idx="1" type="body"/>
          </p:nvPr>
        </p:nvSpPr>
        <p:spPr>
          <a:xfrm>
            <a:off x="235888" y="1447751"/>
            <a:ext cx="8098412" cy="369711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/>
              <a:t>Recommending 10 restaurants to top 10 users              top 10 user recommendations for top 10 restaurants</a:t>
            </a:r>
            <a:endParaRPr/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600"/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-US"/>
              <a:t>Tuning the ALS model with parameters maxIter </a:t>
            </a:r>
            <a:r>
              <a:rPr b="1" lang="en-US"/>
              <a:t>=</a:t>
            </a:r>
            <a:r>
              <a:rPr lang="en-US"/>
              <a:t> 10, regParams</a:t>
            </a:r>
            <a:r>
              <a:rPr b="1" lang="en-US"/>
              <a:t>=</a:t>
            </a:r>
            <a:r>
              <a:rPr lang="en-US"/>
              <a:t>[0.01, 0.3,0.8], ranks</a:t>
            </a:r>
            <a:r>
              <a:rPr b="1" lang="en-US"/>
              <a:t>=</a:t>
            </a:r>
            <a:r>
              <a:rPr lang="en-US"/>
              <a:t>[10,20] result:</a:t>
            </a:r>
            <a:endParaRPr/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descr="Table&#10;&#10;Description automatically generated" id="327" name="Google Shape;327;p8"/>
          <p:cNvPicPr preferRelativeResize="0"/>
          <p:nvPr/>
        </p:nvPicPr>
        <p:blipFill rotWithShape="1">
          <a:blip r:embed="rId3">
            <a:alphaModFix/>
          </a:blip>
          <a:srcRect b="6783" l="0" r="124" t="0"/>
          <a:stretch/>
        </p:blipFill>
        <p:spPr>
          <a:xfrm>
            <a:off x="423828" y="1827271"/>
            <a:ext cx="3344738" cy="2239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le&#10;&#10;Description automatically generated" id="328" name="Google Shape;328;p8"/>
          <p:cNvPicPr preferRelativeResize="0"/>
          <p:nvPr/>
        </p:nvPicPr>
        <p:blipFill rotWithShape="1">
          <a:blip r:embed="rId4">
            <a:alphaModFix/>
          </a:blip>
          <a:srcRect b="6717" l="0" r="124" t="0"/>
          <a:stretch/>
        </p:blipFill>
        <p:spPr>
          <a:xfrm>
            <a:off x="4716334" y="1827235"/>
            <a:ext cx="3348911" cy="2233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8"/>
          <p:cNvPicPr preferRelativeResize="0"/>
          <p:nvPr/>
        </p:nvPicPr>
        <p:blipFill rotWithShape="1">
          <a:blip r:embed="rId5">
            <a:alphaModFix/>
          </a:blip>
          <a:srcRect b="3425" l="0" r="36532" t="50890"/>
          <a:stretch/>
        </p:blipFill>
        <p:spPr>
          <a:xfrm>
            <a:off x="1507523" y="4671004"/>
            <a:ext cx="5573792" cy="278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9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335" name="Google Shape;335;p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46050" rtl="0" algn="ctr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300"/>
              <a:buNone/>
            </a:pPr>
            <a:r>
              <a:rPr lang="en-US"/>
              <a:t>Any 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Annie Gaver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0x01010086F0475AC96D4549A4D5EA9EC4D53D0B</vt:lpwstr>
  </property>
</Properties>
</file>